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66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1/11/2023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1/11/2023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1/11/2023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1/11/2023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1/11/2023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1/11/2023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1/11/2023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1/11/2023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1/11/2023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1D8BD707-D9CF-40AE-B4C6-C98DA3205C09}" type="datetimeFigureOut">
              <a:rPr lang="en-US" smtClean="0"/>
              <a:pPr/>
              <a:t>1/11/2023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hy.wikipedia.org/wiki/%D4%B5%D6%80%D5%AF%D5%A1%D5%A9" TargetMode="External"/><Relationship Id="rId13" Type="http://schemas.openxmlformats.org/officeDocument/2006/relationships/hyperlink" Target="https://hy.wikipedia.org/w/index.php?title=%D5%8C%D5%A5%D5%AC%D5%AB%D5%A5%D6%86&amp;action=edit&amp;redlink=1" TargetMode="External"/><Relationship Id="rId18" Type="http://schemas.openxmlformats.org/officeDocument/2006/relationships/hyperlink" Target="https://hy.wikipedia.org/wiki/%D4%B2%D6%87%D5%A5%D5%BC_(%D5%A1%D5%B5%D5%AC_%D5%AF%D5%AB%D6%80%D5%A1%D5%BC%D5%B8%D6%82%D5%B4%D5%B6%D5%A5%D6%80)" TargetMode="External"/><Relationship Id="rId3" Type="http://schemas.openxmlformats.org/officeDocument/2006/relationships/hyperlink" Target="https://hy.wikipedia.org/wiki/%D4%B1%D6%80%D5%A5%D5%A3%D5%A1%D5%AF" TargetMode="External"/><Relationship Id="rId21" Type="http://schemas.openxmlformats.org/officeDocument/2006/relationships/hyperlink" Target="https://hy.wikipedia.org/wiki/%D4%B4%D5%A5%D5%B5%D5%B4%D5%B8%D5%BD" TargetMode="External"/><Relationship Id="rId7" Type="http://schemas.openxmlformats.org/officeDocument/2006/relationships/hyperlink" Target="https://hy.wikipedia.org/wiki/%D4%B1%D6%80%D5%A5%D5%BD" TargetMode="External"/><Relationship Id="rId12" Type="http://schemas.openxmlformats.org/officeDocument/2006/relationships/hyperlink" Target="https://hy.wikipedia.org/wiki/%D5%83%D5%B6%D5%B7%D5%B8%D6%82%D5%B4" TargetMode="External"/><Relationship Id="rId17" Type="http://schemas.openxmlformats.org/officeDocument/2006/relationships/hyperlink" Target="https://hy.wikipedia.org/wiki/%D4%B1%D5%B6%D5%A1%D5%BA%D5%A1%D5%BF%D5%B6%D5%A5%D6%80" TargetMode="External"/><Relationship Id="rId2" Type="http://schemas.openxmlformats.org/officeDocument/2006/relationships/hyperlink" Target="https://hy.wikipedia.org/wiki/%D4%B1%D6%80%D5%A5%D5%A3%D5%A1%D5%AF%D5%B6%D5%A1%D5%B5%D5%AB%D5%B6_%D5%B0%D5%A1%D5%B4%D5%A1%D5%AF%D5%A1%D6%80%D5%A3" TargetMode="External"/><Relationship Id="rId16" Type="http://schemas.openxmlformats.org/officeDocument/2006/relationships/hyperlink" Target="https://hy.wikipedia.org/wiki/%D5%80%D5%B8%D5%BE%D5%AB%D5%BF" TargetMode="External"/><Relationship Id="rId20" Type="http://schemas.openxmlformats.org/officeDocument/2006/relationships/hyperlink" Target="https://hy.wikipedia.org/wiki/%D5%96%D5%B8%D5%A2%D5%B8%D5%BD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hy.wikipedia.org/wiki/%D5%84%D5%A1%D6%80%D5%BD_(%D5%A4%D5%AB%D6%81%D5%A1%D5%A2%D5%A1%D5%B6%D5%B8%D6%82%D5%A9%D5%B5%D5%B8%D6%82%D5%B6)" TargetMode="External"/><Relationship Id="rId11" Type="http://schemas.openxmlformats.org/officeDocument/2006/relationships/hyperlink" Target="https://hy.wikipedia.org/wiki/%D5%84%D5%A9%D5%B6%D5%B8%D5%AC%D5%B8%D6%80%D5%BF" TargetMode="External"/><Relationship Id="rId5" Type="http://schemas.openxmlformats.org/officeDocument/2006/relationships/hyperlink" Target="https://hy.wikipedia.org/wiki/%D4%B6%D5%A1%D5%B6%D5%A3%D5%BE%D5%A1%D5%AE" TargetMode="External"/><Relationship Id="rId15" Type="http://schemas.openxmlformats.org/officeDocument/2006/relationships/hyperlink" Target="https://hy.wikipedia.org/wiki/%D5%80%D6%80%D5%A1%D5%A2%D5%B8%D6%82%D5%AD" TargetMode="External"/><Relationship Id="rId10" Type="http://schemas.openxmlformats.org/officeDocument/2006/relationships/hyperlink" Target="https://hy.wikipedia.org/wiki/%D4%B5%D6%80%D5%AF%D6%80%D5%A1%D5%B5%D5%AB%D5%B6_%D5%AD%D5%B4%D5%A2%D5%AB_%D5%B4%D5%B8%D5%AC%D5%B8%D6%80%D5%A1%D5%AF%D5%B6%D5%A5%D6%80" TargetMode="External"/><Relationship Id="rId19" Type="http://schemas.openxmlformats.org/officeDocument/2006/relationships/hyperlink" Target="https://hy.wikipedia.org/wiki/%D5%84%D5%A1%D6%80%D5%BD%D5%AB_%D5%A1%D6%80%D5%A2%D5%A1%D5%B6%D5%B5%D5%A1%D5%AF%D5%B6%D5%A5%D6%80" TargetMode="External"/><Relationship Id="rId4" Type="http://schemas.openxmlformats.org/officeDocument/2006/relationships/hyperlink" Target="https://hy.wikipedia.org/wiki/%D5%84%D5%B8%D5%AC%D5%B8%D6%80%D5%A1%D5%AF" TargetMode="External"/><Relationship Id="rId9" Type="http://schemas.openxmlformats.org/officeDocument/2006/relationships/hyperlink" Target="https://hy.wikipedia.org/wiki/%D5%95%D6%84%D5%BD%D5%AB%D5%A4" TargetMode="External"/><Relationship Id="rId14" Type="http://schemas.openxmlformats.org/officeDocument/2006/relationships/hyperlink" Target="https://hy.wikipedia.org/wiki/%D5%80%D5%A1%D6%80%D5%BE%D5%A1%D5%AE%D5%A1%D5%B5%D5%AB%D5%B6_%D5%AD%D5%A1%D5%BC%D5%B6%D5%A1%D6%80%D5%A1%D5%B6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178308">
            <a:off x="370931" y="1127794"/>
            <a:ext cx="7543800" cy="2152650"/>
          </a:xfrm>
        </p:spPr>
        <p:txBody>
          <a:bodyPr/>
          <a:lstStyle/>
          <a:p>
            <a:r>
              <a:rPr lang="hy-AM" dirty="0" smtClean="0"/>
              <a:t>Տեզերքը և ես ՝Մարս մոլորակ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y-AM" dirty="0" smtClean="0"/>
              <a:t> Միքաըել ու Հարութ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8347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 pattern="rectangle" dir="ou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0"/>
            <a:ext cx="6553200" cy="49149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y-AM" dirty="0" smtClean="0"/>
              <a:t>մառս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26925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 pattern="rectangle" dir="ou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1138237"/>
            <a:ext cx="6096000" cy="2752725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y-AM" smtClean="0"/>
              <a:t>    մարսեի լուսիները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13171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 dir="in"/>
      </p:transition>
    </mc:Choice>
    <mc:Fallback>
      <p:transition spd="slow">
        <p:split orient="vert" dir="in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04800"/>
            <a:ext cx="8458200" cy="4876800"/>
          </a:xfrm>
        </p:spPr>
        <p:txBody>
          <a:bodyPr>
            <a:normAutofit fontScale="92500" lnSpcReduction="20000"/>
          </a:bodyPr>
          <a:lstStyle/>
          <a:p>
            <a:r>
              <a:rPr lang="hy-AM" b="1" dirty="0"/>
              <a:t>Մարս</a:t>
            </a:r>
            <a:r>
              <a:rPr lang="hy-AM" dirty="0"/>
              <a:t> կամ </a:t>
            </a:r>
            <a:r>
              <a:rPr lang="hy-AM" b="1" dirty="0"/>
              <a:t>Հրատ</a:t>
            </a:r>
            <a:r>
              <a:rPr lang="hy-AM" dirty="0"/>
              <a:t> (լատիներեն՝ </a:t>
            </a:r>
            <a:r>
              <a:rPr lang="en-US" i="1" dirty="0"/>
              <a:t>Mars</a:t>
            </a:r>
            <a:r>
              <a:rPr lang="en-US" dirty="0"/>
              <a:t>), </a:t>
            </a:r>
            <a:r>
              <a:rPr lang="hy-AM" dirty="0">
                <a:hlinkClick r:id="rId2" tooltip="Արեգակնային համակարգ"/>
              </a:rPr>
              <a:t>Արեգակնային համակարգի</a:t>
            </a:r>
            <a:r>
              <a:rPr lang="hy-AM" dirty="0"/>
              <a:t> </a:t>
            </a:r>
            <a:r>
              <a:rPr lang="hy-AM" dirty="0">
                <a:hlinkClick r:id="rId3" tooltip="Արեգակ"/>
              </a:rPr>
              <a:t>Արեգակից</a:t>
            </a:r>
            <a:r>
              <a:rPr lang="hy-AM" dirty="0"/>
              <a:t> հեռավորությամբ չորրորդ և չափերով յոթերորդ </a:t>
            </a:r>
            <a:r>
              <a:rPr lang="hy-AM" dirty="0">
                <a:hlinkClick r:id="rId4" tooltip="Մոլորակ"/>
              </a:rPr>
              <a:t>մոլորակն</a:t>
            </a:r>
            <a:r>
              <a:rPr lang="hy-AM" dirty="0"/>
              <a:t> է։ Մոլորակի </a:t>
            </a:r>
            <a:r>
              <a:rPr lang="hy-AM" dirty="0">
                <a:hlinkClick r:id="rId5" tooltip="Զանգված"/>
              </a:rPr>
              <a:t>զանգվածը</a:t>
            </a:r>
            <a:r>
              <a:rPr lang="hy-AM" dirty="0"/>
              <a:t> կազմում է Երկրի զանգվածի 10,7 %-ը։ Իր Մարս անունը ստացել է հռոմեական պատերազմի աստված </a:t>
            </a:r>
            <a:r>
              <a:rPr lang="hy-AM" dirty="0">
                <a:hlinkClick r:id="rId6" tooltip="Մարս (դիցաբանություն)"/>
              </a:rPr>
              <a:t>Մարսի</a:t>
            </a:r>
            <a:r>
              <a:rPr lang="hy-AM" dirty="0"/>
              <a:t> պատվին, հունական դիցաբանությունում՝ </a:t>
            </a:r>
            <a:r>
              <a:rPr lang="hy-AM" dirty="0">
                <a:hlinkClick r:id="rId7" tooltip="Արես"/>
              </a:rPr>
              <a:t>Արես</a:t>
            </a:r>
            <a:r>
              <a:rPr lang="hy-AM" dirty="0"/>
              <a:t>։ Երբեմն Մարսը անվանում են «կարմիր մոլորակ» մակերևույթի կարմրավուն երանգի պատճառով, որը ստացվում է </a:t>
            </a:r>
            <a:r>
              <a:rPr lang="hy-AM" dirty="0">
                <a:hlinkClick r:id="rId8" tooltip="Երկաթ"/>
              </a:rPr>
              <a:t>երկաթի</a:t>
            </a:r>
            <a:r>
              <a:rPr lang="hy-AM" dirty="0"/>
              <a:t> </a:t>
            </a:r>
            <a:r>
              <a:rPr lang="hy-AM" dirty="0">
                <a:hlinkClick r:id="rId9" tooltip="Օքսիդ"/>
              </a:rPr>
              <a:t>օքսիդի</a:t>
            </a:r>
            <a:r>
              <a:rPr lang="hy-AM" dirty="0"/>
              <a:t> պատճառով։</a:t>
            </a:r>
          </a:p>
          <a:p>
            <a:r>
              <a:rPr lang="hy-AM" dirty="0"/>
              <a:t>Մարսը </a:t>
            </a:r>
            <a:r>
              <a:rPr lang="hy-AM" dirty="0">
                <a:hlinkClick r:id="rId10" tooltip="Երկրային խմբի մոլորակներ"/>
              </a:rPr>
              <a:t>երկրային խմբի մոլորակ</a:t>
            </a:r>
            <a:r>
              <a:rPr lang="hy-AM" dirty="0"/>
              <a:t> է նոսր </a:t>
            </a:r>
            <a:r>
              <a:rPr lang="hy-AM" dirty="0">
                <a:hlinkClick r:id="rId11" tooltip="Մթնոլորտ"/>
              </a:rPr>
              <a:t>մթնոլորտով</a:t>
            </a:r>
            <a:r>
              <a:rPr lang="hy-AM" dirty="0"/>
              <a:t> (մթնոլորտային </a:t>
            </a:r>
            <a:r>
              <a:rPr lang="hy-AM" dirty="0">
                <a:hlinkClick r:id="rId12" tooltip="Ճնշում"/>
              </a:rPr>
              <a:t>ճնշումը</a:t>
            </a:r>
            <a:r>
              <a:rPr lang="hy-AM" dirty="0"/>
              <a:t> մակերևույթի մոտ 160 անգամ փոքր է երկրայինից)։ </a:t>
            </a:r>
            <a:r>
              <a:rPr lang="hy-AM" i="1" dirty="0"/>
              <a:t>Մարսի</a:t>
            </a:r>
            <a:r>
              <a:rPr lang="hy-AM" dirty="0"/>
              <a:t> մակերևույթային </a:t>
            </a:r>
            <a:r>
              <a:rPr lang="hy-AM" dirty="0">
                <a:hlinkClick r:id="rId13" tooltip="Ռելիեֆ (դեռ գրված չէ)"/>
              </a:rPr>
              <a:t>ռելիեֆի</a:t>
            </a:r>
            <a:r>
              <a:rPr lang="hy-AM" dirty="0"/>
              <a:t> առանձնահատկություններից են </a:t>
            </a:r>
            <a:r>
              <a:rPr lang="hy-AM" dirty="0">
                <a:hlinkClick r:id="rId14" tooltip="Հարվածային խառնարան"/>
              </a:rPr>
              <a:t>հարվածային խառնարանները</a:t>
            </a:r>
            <a:r>
              <a:rPr lang="hy-AM" dirty="0"/>
              <a:t>, ինչպես նաև </a:t>
            </a:r>
            <a:r>
              <a:rPr lang="hy-AM" dirty="0">
                <a:hlinkClick r:id="rId15" tooltip="Հրաբուխ"/>
              </a:rPr>
              <a:t>հրաբուխները</a:t>
            </a:r>
            <a:r>
              <a:rPr lang="hy-AM" dirty="0"/>
              <a:t>, </a:t>
            </a:r>
            <a:r>
              <a:rPr lang="hy-AM" dirty="0">
                <a:hlinkClick r:id="rId16" tooltip="Հովիտ"/>
              </a:rPr>
              <a:t>հովիտները</a:t>
            </a:r>
            <a:r>
              <a:rPr lang="hy-AM" dirty="0"/>
              <a:t>, </a:t>
            </a:r>
            <a:r>
              <a:rPr lang="hy-AM" dirty="0">
                <a:hlinkClick r:id="rId17" tooltip="Անապատներ"/>
              </a:rPr>
              <a:t>անապատները</a:t>
            </a:r>
            <a:r>
              <a:rPr lang="hy-AM" dirty="0"/>
              <a:t> և </a:t>
            </a:r>
            <a:r>
              <a:rPr lang="hy-AM" dirty="0">
                <a:hlinkClick r:id="rId18" tooltip="Բևեռ (այլ կիրառումներ)"/>
              </a:rPr>
              <a:t>բևեռային</a:t>
            </a:r>
            <a:r>
              <a:rPr lang="hy-AM" dirty="0"/>
              <a:t> սառցե գլխարկները։</a:t>
            </a:r>
          </a:p>
          <a:p>
            <a:r>
              <a:rPr lang="hy-AM" dirty="0"/>
              <a:t>Մարսը ունի երկու </a:t>
            </a:r>
            <a:r>
              <a:rPr lang="hy-AM" dirty="0">
                <a:hlinkClick r:id="rId19" tooltip="Մարսի արբանյակներ"/>
              </a:rPr>
              <a:t>բնական արբանյակ</a:t>
            </a:r>
            <a:r>
              <a:rPr lang="hy-AM" dirty="0"/>
              <a:t>՝ </a:t>
            </a:r>
            <a:r>
              <a:rPr lang="hy-AM" dirty="0">
                <a:hlinkClick r:id="rId20" tooltip="Ֆոբոս"/>
              </a:rPr>
              <a:t>Ֆոբոսը</a:t>
            </a:r>
            <a:r>
              <a:rPr lang="hy-AM" dirty="0"/>
              <a:t> և </a:t>
            </a:r>
            <a:r>
              <a:rPr lang="hy-AM" dirty="0">
                <a:hlinkClick r:id="rId21" tooltip="Դեյմոս"/>
              </a:rPr>
              <a:t>Դեյմոսը</a:t>
            </a:r>
            <a:r>
              <a:rPr lang="hy-AM" dirty="0"/>
              <a:t> (հին հունարենից թագմանաբար - «</a:t>
            </a:r>
            <a:r>
              <a:rPr lang="hy-AM" i="1" dirty="0"/>
              <a:t>վախ</a:t>
            </a:r>
            <a:r>
              <a:rPr lang="hy-AM" dirty="0"/>
              <a:t>» և «</a:t>
            </a:r>
            <a:r>
              <a:rPr lang="hy-AM" i="1" dirty="0"/>
              <a:t>սարսափ</a:t>
            </a:r>
            <a:r>
              <a:rPr lang="hy-AM" dirty="0"/>
              <a:t>» - Արեսի երկու որդիների անունները, որոնք ուղեկցում էին նրան մարտի ժամանակ), որոնք համեմատաբար փոքր են (Ֆոբոսը - 26×21 կմ, Դեյմոսը - 13 կմ կտրվածքում) և ունեն անկանոն ձև։</a:t>
            </a:r>
          </a:p>
          <a:p>
            <a:endParaRPr lang="hy-AM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770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al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1</TotalTime>
  <Words>15</Words>
  <Application>Microsoft Office PowerPoint</Application>
  <PresentationFormat>On-screen Show (4:3)</PresentationFormat>
  <Paragraphs>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Elemental</vt:lpstr>
      <vt:lpstr>Տեզերքը և ես ՝Մարս մոլորակ</vt:lpstr>
      <vt:lpstr>մառս</vt:lpstr>
      <vt:lpstr>    մարսեի լուսիները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Տեզերքը և ես ՝Մարս մոլորակ</dc:title>
  <dc:creator>Gateway</dc:creator>
  <cp:lastModifiedBy>Gateway</cp:lastModifiedBy>
  <cp:revision>2</cp:revision>
  <dcterms:created xsi:type="dcterms:W3CDTF">2006-08-16T00:00:00Z</dcterms:created>
  <dcterms:modified xsi:type="dcterms:W3CDTF">2023-01-12T07:21:39Z</dcterms:modified>
</cp:coreProperties>
</file>